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71" r:id="rId4"/>
    <p:sldId id="294" r:id="rId5"/>
    <p:sldId id="273" r:id="rId6"/>
    <p:sldId id="274" r:id="rId7"/>
    <p:sldId id="275" r:id="rId8"/>
    <p:sldId id="277" r:id="rId9"/>
    <p:sldId id="289" r:id="rId10"/>
    <p:sldId id="278" r:id="rId11"/>
    <p:sldId id="288" r:id="rId12"/>
    <p:sldId id="258" r:id="rId13"/>
    <p:sldId id="290" r:id="rId14"/>
    <p:sldId id="259" r:id="rId15"/>
    <p:sldId id="281" r:id="rId16"/>
    <p:sldId id="282" r:id="rId17"/>
    <p:sldId id="283" r:id="rId18"/>
    <p:sldId id="295" r:id="rId19"/>
    <p:sldId id="291" r:id="rId20"/>
    <p:sldId id="280" r:id="rId21"/>
    <p:sldId id="284" r:id="rId22"/>
    <p:sldId id="29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0066"/>
    <a:srgbClr val="0099FF"/>
    <a:srgbClr val="F2B800"/>
    <a:srgbClr val="B7D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11" autoAdjust="0"/>
    <p:restoredTop sz="94729" autoAdjust="0"/>
  </p:normalViewPr>
  <p:slideViewPr>
    <p:cSldViewPr>
      <p:cViewPr varScale="1">
        <p:scale>
          <a:sx n="94" d="100"/>
          <a:sy n="94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8341B6-BD4B-4B47-A1F6-F95206063EDE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074F88-F7BE-40FA-A036-B1289471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74F88-F7BE-40FA-A036-B1289471D5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A076-6648-48CC-AB73-9C2B72CE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FF2C4-5E16-4438-84C3-CA35CB2F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68CE-1A5C-4D12-8F6B-F8DAE9CC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8A6F-07E3-457B-A918-7BDC54CB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A4CD8-7ADC-4BFB-9D8B-D1529DE4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F9AF-F6EE-4FD4-87E7-BDBCA2C4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32F8-6786-4A73-81E1-06A7D390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FD33-AC8B-46D1-9234-0098C2839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3CC6-160D-4E6C-85DE-C2B5BB73B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6831-EC98-4E17-BFED-5EDFC6EF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4001-6878-476A-87BE-2394CE2B5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7AC58EE-B54C-44F4-B9D7-9B4864D2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8;&#1072;&#1085;&#1103;\&#1064;&#1082;&#1086;&#1083;&#1072;%20&#8470;%2010\&#1050;&#1086;&#1087;&#1080;&#1103;%20&#1089;%20&#1092;&#1083;&#1077;&#1096;&#1082;&#1080;%20&#1058;&#1072;&#1090;&#1100;&#1103;&#1085;&#1099;%20&#1042;&#1072;&#1089;&#1080;&#1083;&#1100;&#1077;&#1074;&#1085;&#1099;\&#1092;&#1072;&#1085;&#1077;&#1088;&#1072;\&#1062;&#1074;&#1077;&#1090;&#1085;&#1099;&#1077;%20&#1089;&#1085;&#1099;(&#1052;&#1101;&#1088;&#1080;%20&#1055;&#1086;&#1087;&#1080;&#1085;&#1089;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Цветные сны(Мэри Попин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5" cstate="print"/>
          <a:srcRect r="29194"/>
          <a:stretch>
            <a:fillRect/>
          </a:stretch>
        </p:blipFill>
        <p:spPr>
          <a:xfrm>
            <a:off x="1285853" y="0"/>
            <a:ext cx="7858148" cy="6858000"/>
          </a:xfrm>
          <a:prstGeom prst="rect">
            <a:avLst/>
          </a:prstGeom>
        </p:spPr>
      </p:pic>
      <p:pic>
        <p:nvPicPr>
          <p:cNvPr id="2053" name="Picture 51" descr="C:\Program Files\Microsoft Office\Media\CntCD1\ClipArt7\j0301258.wm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500042"/>
            <a:ext cx="8380982" cy="586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28"/>
            <a:ext cx="7600950" cy="221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Тема эксперимента: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928802"/>
            <a:ext cx="6629402" cy="33528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b="1" i="1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Обучение русскоязычных детей старшего дошкольного возраста коми языку посредством игровых технологий</a:t>
            </a:r>
          </a:p>
        </p:txBody>
      </p:sp>
    </p:spTree>
  </p:cSld>
  <p:clrMapOvr>
    <a:masterClrMapping/>
  </p:clrMapOvr>
  <p:transition spd="slow" advTm="12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Исследование влияния изучения коми языка </a:t>
            </a:r>
            <a:br>
              <a:rPr lang="ru-RU" sz="2400" b="1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на развитие дошкольника:</a:t>
            </a:r>
            <a:endParaRPr lang="ru-RU" sz="2400" dirty="0" smtClean="0">
              <a:solidFill>
                <a:srgbClr val="00FF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7186634" cy="5024437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00FF00"/>
              </a:solidFill>
              <a:effectLst/>
              <a:latin typeface="Century Schoolbook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8358214" y="0"/>
            <a:ext cx="785786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1285860"/>
          <a:ext cx="6096000" cy="541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438"/>
                <a:gridCol w="928694"/>
                <a:gridCol w="1071570"/>
                <a:gridCol w="976298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Не знаю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58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Отношение к изучению коми языка в семье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Дети рассказывают дома, что изучают коми язык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96%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Есть в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семьях, среди друзей, знакомых  люди, говорящие на коми языке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Дети стремятся пополнить свои знания по коми языку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36%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Посещение концертов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88%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Коми язык – средство воспитания любви к родному краю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Коми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язык – средство развития психических процессов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68%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16%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Первичная диагностика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785926"/>
          <a:ext cx="807249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643206"/>
                <a:gridCol w="3500462"/>
              </a:tblGrid>
              <a:tr h="63084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Контрольная группа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Экспериментальная группа</a:t>
                      </a:r>
                      <a:endParaRPr lang="ru-RU" sz="2800" dirty="0"/>
                    </a:p>
                  </a:txBody>
                  <a:tcPr/>
                </a:tc>
              </a:tr>
              <a:tr h="117156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Уровни усвоения программы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В-2-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С-11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Н-1-1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29 баллов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В-3-9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С-10-20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Н-1-1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баллов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6549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69%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71%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pic>
        <p:nvPicPr>
          <p:cNvPr id="4" name="Рисунок 3" descr="Untitled-Scanned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8402782" cy="588933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Рисунок 8" descr="CIMG1208.JPG"/>
          <p:cNvPicPr>
            <a:picLocks noChangeAspect="1"/>
          </p:cNvPicPr>
          <p:nvPr/>
        </p:nvPicPr>
        <p:blipFill>
          <a:blip r:embed="rId4" cstate="print"/>
          <a:srcRect l="10244"/>
          <a:stretch>
            <a:fillRect/>
          </a:stretch>
        </p:blipFill>
        <p:spPr>
          <a:xfrm rot="20846350">
            <a:off x="523438" y="566748"/>
            <a:ext cx="4262859" cy="3312276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6" name="Рисунок 5" descr="CIMG1208.JPG"/>
          <p:cNvPicPr>
            <a:picLocks noChangeAspect="1"/>
          </p:cNvPicPr>
          <p:nvPr/>
        </p:nvPicPr>
        <p:blipFill>
          <a:blip r:embed="rId5" cstate="print"/>
          <a:srcRect l="13927" r="12583" b="21765"/>
          <a:stretch>
            <a:fillRect/>
          </a:stretch>
        </p:blipFill>
        <p:spPr>
          <a:xfrm rot="782449">
            <a:off x="3889436" y="2849972"/>
            <a:ext cx="4749389" cy="3357586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047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FF0066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7729534" cy="221457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ИГРА</a:t>
            </a:r>
            <a:r>
              <a:rPr lang="ru-RU" sz="36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 –                                     </a:t>
            </a:r>
            <a:r>
              <a:rPr lang="ru-RU" sz="34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главный институт воспитания и развития  дошкольника.</a:t>
            </a:r>
            <a:endParaRPr lang="ru-RU" sz="34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899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Модель игрового занятия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1.Игровое упражнение на звукопроизношение. 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2. Игровая мотивация.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3. Пальчиковая игра.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4. Игра на активизацию словаря.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5.Ритмическая игра (подвижная, хороводная).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6. Игра на формирование грамматического строя речи.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7.Игра на развитие связной речи. 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8. Итог. Рефлексия.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81000"/>
            <a:ext cx="7258072" cy="904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Овладению  коми языком  способствуют: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357298"/>
            <a:ext cx="7472386" cy="4400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200" b="1" i="1" dirty="0" smtClean="0">
              <a:solidFill>
                <a:srgbClr val="FF0066"/>
              </a:solidFill>
              <a:effectLst/>
              <a:latin typeface="Century Schoolbook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i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Использование </a:t>
            </a:r>
            <a:r>
              <a:rPr lang="ru-RU" sz="2200" b="1" i="1" dirty="0" err="1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социо</a:t>
            </a:r>
            <a:r>
              <a:rPr lang="ru-RU" sz="2200" b="1" i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 – игровой технологии,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200" b="1" i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      проблемно – диалогической технологии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i="1" dirty="0" smtClean="0">
                <a:solidFill>
                  <a:srgbClr val="C00000"/>
                </a:solidFill>
                <a:effectLst/>
                <a:latin typeface="Century Schoolbook" pitchFamily="18" charset="0"/>
                <a:cs typeface="Times New Roman" pitchFamily="18" charset="0"/>
              </a:rPr>
              <a:t>Отведение большей части непосредственной образовательной  деятельности  коммуникативным видам деятельности (настольно – печатным, подвижным, театрализованным, сюжетно – ролевым играм и т.д.)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i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Опора на русский язык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i="1" dirty="0" smtClean="0">
                <a:solidFill>
                  <a:srgbClr val="C00000"/>
                </a:solidFill>
                <a:effectLst/>
                <a:latin typeface="Century Schoolbook" pitchFamily="18" charset="0"/>
                <a:cs typeface="Times New Roman" pitchFamily="18" charset="0"/>
              </a:rPr>
              <a:t>Создание благоприятного эмоционального окружения, непринужденной атмосферы, доброжелательности для поддержки в ребенке чувства уважения к самому себе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 advTm="16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Планирование игровой деятельности</a:t>
            </a:r>
            <a:endParaRPr lang="ru-RU" dirty="0">
              <a:solidFill>
                <a:srgbClr val="00FF00"/>
              </a:solidFill>
              <a:latin typeface="Century Schoolbook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229600" cy="387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57412"/>
                <a:gridCol w="2057400"/>
                <a:gridCol w="2057400"/>
              </a:tblGrid>
              <a:tr h="306475">
                <a:tc grid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33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Цель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Содержание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Формы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Прогнозируемый результат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28719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Обучение</a:t>
                      </a:r>
                      <a:r>
                        <a:rPr lang="ru-RU" sz="1600" baseline="0" dirty="0" smtClean="0"/>
                        <a:t> правильному употреблению в речи местоимений в родительном падеже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«Овощи»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«Одежда»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«Игрушки»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«Посуда»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«Животные»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«Фрукты»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Настольно</a:t>
                      </a:r>
                      <a:r>
                        <a:rPr lang="ru-RU" sz="1600" baseline="0" dirty="0" smtClean="0"/>
                        <a:t> – печатные игры  «ЛОТО»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baseline="0" dirty="0" smtClean="0"/>
                        <a:t>      Умение правильно употреблять в речи </a:t>
                      </a:r>
                      <a:r>
                        <a:rPr lang="ru-RU" sz="1600" baseline="0" dirty="0" smtClean="0"/>
                        <a:t>местоимения </a:t>
                      </a:r>
                      <a:r>
                        <a:rPr lang="ru-RU" sz="1600" baseline="0" dirty="0" smtClean="0"/>
                        <a:t>в родительном падеже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j042415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357694"/>
            <a:ext cx="1370800" cy="2263778"/>
          </a:xfrm>
          <a:prstGeom prst="rect">
            <a:avLst/>
          </a:prstGeom>
        </p:spPr>
      </p:pic>
      <p:pic>
        <p:nvPicPr>
          <p:cNvPr id="6" name="Рисунок 5" descr="j0424746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72198" y="4929198"/>
            <a:ext cx="2200182" cy="1217614"/>
          </a:xfrm>
          <a:prstGeom prst="rect">
            <a:avLst/>
          </a:prstGeom>
        </p:spPr>
      </p:pic>
    </p:spTree>
  </p:cSld>
  <p:clrMapOvr>
    <a:masterClrMapping/>
  </p:clrMapOvr>
  <p:transition advTm="12969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66"/>
                </a:solidFill>
                <a:latin typeface="Century Schoolbook" pitchFamily="18" charset="0"/>
              </a:rPr>
              <a:t>Словарь</a:t>
            </a:r>
            <a:endParaRPr lang="ru-RU" dirty="0">
              <a:solidFill>
                <a:srgbClr val="FF0066"/>
              </a:solidFill>
              <a:latin typeface="Century Schoolbook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332138" cy="334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174240"/>
                <a:gridCol w="2057400"/>
                <a:gridCol w="2057400"/>
              </a:tblGrid>
              <a:tr h="442278">
                <a:tc grid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Закрепление словаря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«Найди игрушку».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«Складные картинки».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«Да или нет».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«Что лишнее?»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«Кто как кричит?»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«Светофор».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«Краски».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dirty="0" smtClean="0"/>
                        <a:t>«Поезд» и др.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Настольно</a:t>
                      </a:r>
                      <a:r>
                        <a:rPr lang="ru-RU" sz="1600" baseline="0" dirty="0" smtClean="0"/>
                        <a:t> – печатные,  дидактические, словесно – дидактические игры.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Богатый</a:t>
                      </a:r>
                      <a:r>
                        <a:rPr lang="ru-RU" sz="1600" baseline="0" dirty="0" smtClean="0"/>
                        <a:t> словарный запас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j042417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908899"/>
            <a:ext cx="2240714" cy="2556997"/>
          </a:xfrm>
          <a:prstGeom prst="rect">
            <a:avLst/>
          </a:prstGeom>
        </p:spPr>
      </p:pic>
      <p:pic>
        <p:nvPicPr>
          <p:cNvPr id="5" name="Рисунок 4" descr="j042415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1638300" cy="1803400"/>
          </a:xfrm>
          <a:prstGeom prst="rect">
            <a:avLst/>
          </a:prstGeom>
        </p:spPr>
      </p:pic>
    </p:spTree>
  </p:cSld>
  <p:clrMapOvr>
    <a:masterClrMapping/>
  </p:clrMapOvr>
  <p:transition advTm="8985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Диалог</a:t>
            </a:r>
            <a:endParaRPr lang="ru-RU" dirty="0">
              <a:solidFill>
                <a:srgbClr val="00FF00"/>
              </a:solidFill>
              <a:latin typeface="Century Schoolbook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366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2286016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Цель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Содержание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Формы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0066"/>
                          </a:solidFill>
                        </a:rPr>
                        <a:t>Прогнозируемый результат</a:t>
                      </a:r>
                      <a:endParaRPr lang="ru-RU" sz="1800" b="1" i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26514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</a:t>
                      </a:r>
                      <a:r>
                        <a:rPr lang="ru-RU" sz="1600" baseline="0" dirty="0" smtClean="0"/>
                        <a:t> диалогической речи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600" baseline="0" dirty="0" smtClean="0"/>
                        <a:t>«</a:t>
                      </a:r>
                      <a:r>
                        <a:rPr lang="ru-RU" sz="1600" baseline="0" dirty="0" err="1" smtClean="0"/>
                        <a:t>Шир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кывто</a:t>
                      </a:r>
                      <a:r>
                        <a:rPr lang="ru-RU" sz="1600" baseline="0" dirty="0" smtClean="0"/>
                        <a:t> – </a:t>
                      </a:r>
                      <a:r>
                        <a:rPr lang="ru-RU" sz="1600" baseline="0" dirty="0" err="1" smtClean="0"/>
                        <a:t>като</a:t>
                      </a:r>
                      <a:r>
                        <a:rPr lang="ru-RU" sz="1600" baseline="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aseline="0" dirty="0" smtClean="0"/>
                        <a:t>«</a:t>
                      </a:r>
                      <a:r>
                        <a:rPr lang="ru-RU" sz="1600" baseline="0" dirty="0" err="1" smtClean="0"/>
                        <a:t>Коч</a:t>
                      </a:r>
                      <a:r>
                        <a:rPr lang="ru-RU" sz="1600" baseline="0" dirty="0" smtClean="0"/>
                        <a:t> окто, </a:t>
                      </a:r>
                      <a:r>
                        <a:rPr lang="ru-RU" sz="1600" baseline="0" dirty="0" err="1" smtClean="0"/>
                        <a:t>ойкто</a:t>
                      </a:r>
                      <a:r>
                        <a:rPr lang="ru-RU" sz="1600" baseline="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aseline="0" dirty="0" smtClean="0"/>
                        <a:t>«</a:t>
                      </a:r>
                      <a:r>
                        <a:rPr lang="ru-RU" sz="1600" baseline="0" dirty="0" err="1" smtClean="0"/>
                        <a:t>Аттьо</a:t>
                      </a:r>
                      <a:r>
                        <a:rPr lang="ru-RU" sz="1600" baseline="0" dirty="0" smtClean="0"/>
                        <a:t>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aseline="0" dirty="0" smtClean="0"/>
                        <a:t>«Плотник – </a:t>
                      </a:r>
                      <a:r>
                        <a:rPr lang="ru-RU" sz="1600" baseline="0" dirty="0" err="1" smtClean="0"/>
                        <a:t>коч</a:t>
                      </a:r>
                      <a:r>
                        <a:rPr lang="ru-RU" sz="1600" baseline="0" dirty="0" smtClean="0"/>
                        <a:t>»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baseline="0" dirty="0" smtClean="0"/>
                        <a:t> и др.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baseline="0" dirty="0" smtClean="0"/>
                        <a:t>5.«Семья».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6.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ru-RU" sz="1600" dirty="0" smtClean="0"/>
                        <a:t>Магазин».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7.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ru-RU" sz="1600" dirty="0" smtClean="0"/>
                        <a:t>Телевидение».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8. «Путешествие» и др.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600" dirty="0" smtClean="0"/>
                        <a:t>Игры</a:t>
                      </a:r>
                      <a:r>
                        <a:rPr lang="ru-RU" sz="1600" baseline="0" dirty="0" smtClean="0"/>
                        <a:t> –драматизации.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600" baseline="0" dirty="0" smtClean="0"/>
                        <a:t>Сюжетные игры.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600" baseline="0" dirty="0" smtClean="0"/>
                        <a:t>     Общение детей  в игровой деятельности на коми языке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j042474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2058212" cy="2786058"/>
          </a:xfrm>
          <a:prstGeom prst="rect">
            <a:avLst/>
          </a:prstGeom>
        </p:spPr>
      </p:pic>
    </p:spTree>
  </p:cSld>
  <p:clrMapOvr>
    <a:masterClrMapping/>
  </p:clrMapOvr>
  <p:transition advTm="10125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Театрализованные игры на коми языке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FF00"/>
              </a:solidFill>
              <a:latin typeface="Century Schoolbook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Untitled-Scanned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286544" cy="437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-Scanned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86280" cy="6215106"/>
          </a:xfrm>
          <a:prstGeom prst="rect">
            <a:avLst/>
          </a:prstGeom>
        </p:spPr>
      </p:pic>
      <p:pic>
        <p:nvPicPr>
          <p:cNvPr id="5" name="Рисунок 4" descr="Untitled-Scanned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622" y="357166"/>
            <a:ext cx="4340749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402704.jpg"/>
          <p:cNvPicPr>
            <a:picLocks noChangeAspect="1"/>
          </p:cNvPicPr>
          <p:nvPr/>
        </p:nvPicPr>
        <p:blipFill>
          <a:blip r:embed="rId2" cstate="print"/>
          <a:srcRect l="2094" r="3319" b="-429"/>
          <a:stretch>
            <a:fillRect/>
          </a:stretch>
        </p:blipFill>
        <p:spPr>
          <a:xfrm>
            <a:off x="500034" y="500042"/>
            <a:ext cx="8143932" cy="5929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Untitled-Scanned-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856" y="857232"/>
            <a:ext cx="7629144" cy="53888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Цель эксперимента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143116"/>
            <a:ext cx="7715304" cy="414340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4000" i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r>
              <a:rPr lang="ru-RU" sz="4000" i="1" dirty="0" smtClean="0">
                <a:solidFill>
                  <a:srgbClr val="FF0066"/>
                </a:solidFill>
                <a:latin typeface="Century Schoolbook" pitchFamily="18" charset="0"/>
                <a:cs typeface="Times New Roman" pitchFamily="18" charset="0"/>
              </a:rPr>
              <a:t>    Изучение усвоения детьми коми языка посредством     использования игровых технологий обучения                                                                                </a:t>
            </a: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1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pic>
        <p:nvPicPr>
          <p:cNvPr id="16388" name="Picture 2" descr="C:\Program Files\Microsoft Office\Media\CntCD1\ClipArt1\j0212117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432875"/>
            <a:ext cx="8358213" cy="60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81000"/>
            <a:ext cx="7686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00FF00"/>
                </a:solidFill>
                <a:latin typeface="Century Schoolbook" pitchFamily="18" charset="0"/>
              </a:rPr>
              <a:t>К концу обучения дети могут: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329510" cy="44529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ответить на вопросы о себе, назвать имя, возраст;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рассказать, что умеют делать и что любят;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выражать действия (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Ме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 ворса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акакньон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составлять предложения из 10 слов;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рассказывать о себе, о животном, о друге         и т.д.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entury Schoolbook" pitchFamily="18" charset="0"/>
              </a:rPr>
              <a:t>вести диалог с взрослым (5-7 реплик),               друг с другом  (3 – 4 реплики).</a:t>
            </a:r>
          </a:p>
        </p:txBody>
      </p:sp>
    </p:spTree>
  </p:cSld>
  <p:clrMapOvr>
    <a:masterClrMapping/>
  </p:clrMapOvr>
  <p:transition spd="med" advTm="1706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Желаем творческих успехов </a:t>
            </a:r>
            <a:br>
              <a:rPr lang="ru-RU" sz="3600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в обучении детей коми языку!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7372344" cy="4114800"/>
          </a:xfrm>
        </p:spPr>
        <p:txBody>
          <a:bodyPr/>
          <a:lstStyle/>
          <a:p>
            <a:pPr>
              <a:buNone/>
              <a:defRPr/>
            </a:pPr>
            <a:endParaRPr lang="ru-RU" sz="2400" b="1" i="1" dirty="0" smtClean="0">
              <a:solidFill>
                <a:srgbClr val="FF0066"/>
              </a:solidFill>
              <a:effectLst/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4" name="Рисунок 3" descr="Untitled-Scanned-30.jpg"/>
          <p:cNvPicPr>
            <a:picLocks noChangeAspect="1"/>
          </p:cNvPicPr>
          <p:nvPr/>
        </p:nvPicPr>
        <p:blipFill>
          <a:blip r:embed="rId3" cstate="print"/>
          <a:srcRect l="923" t="15772" r="926" b="5366"/>
          <a:stretch>
            <a:fillRect/>
          </a:stretch>
        </p:blipFill>
        <p:spPr>
          <a:xfrm>
            <a:off x="1214414" y="2143116"/>
            <a:ext cx="7572428" cy="3571900"/>
          </a:xfrm>
          <a:prstGeom prst="rect">
            <a:avLst/>
          </a:prstGeom>
        </p:spPr>
      </p:pic>
    </p:spTree>
  </p:cSld>
  <p:clrMapOvr>
    <a:masterClrMapping/>
  </p:clrMapOvr>
  <p:transition advTm="1181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00FF00"/>
              </a:solidFill>
              <a:latin typeface="Century Schoolbook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00FF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pic>
        <p:nvPicPr>
          <p:cNvPr id="5" name="Рисунок 4" descr="Untitled-Scanned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14356"/>
            <a:ext cx="7885652" cy="5481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29534" cy="235745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использование детьми коми языка в игровой деятельности</a:t>
            </a:r>
            <a:r>
              <a:rPr lang="ru-RU" sz="32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</a:br>
            <a:endParaRPr lang="ru-RU" sz="3200" dirty="0">
              <a:solidFill>
                <a:srgbClr val="00FF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3214686"/>
            <a:ext cx="7658096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>Предмет исследования: изучение условий, стимулирующих усвоение детьми коми языка</a:t>
            </a:r>
            <a:endParaRPr lang="ru-RU" b="1" dirty="0" smtClean="0">
              <a:solidFill>
                <a:srgbClr val="FFFF00"/>
              </a:solidFill>
              <a:latin typeface="Century Schoolbook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 advTm="9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Century Schoolbook" pitchFamily="18" charset="0"/>
                <a:cs typeface="Times New Roman" pitchFamily="18" charset="0"/>
              </a:rPr>
              <a:t>Задачи эксперимента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Выявить, обосновать и экспериментально проверить педагогические условия формирования коми языка.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Разработать рекомендации для педагогов ДОУ по обучению детей старшего дошкольного возраста коми языку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pic>
        <p:nvPicPr>
          <p:cNvPr id="4" name="Рисунок 3" descr="Untitled-Scanned-01.jpg"/>
          <p:cNvPicPr>
            <a:picLocks noChangeAspect="1"/>
          </p:cNvPicPr>
          <p:nvPr/>
        </p:nvPicPr>
        <p:blipFill>
          <a:blip r:embed="rId3" cstate="print"/>
          <a:srcRect t="1645" b="12815"/>
          <a:stretch>
            <a:fillRect/>
          </a:stretch>
        </p:blipFill>
        <p:spPr>
          <a:xfrm>
            <a:off x="2857488" y="2928934"/>
            <a:ext cx="5991764" cy="3714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8215338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Гипотеза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329510" cy="516733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</a:rPr>
              <a:t>Повышение уровня усвоения коми языка детьми старшего дошкольного возраста достигается посредством игровых технологий</a:t>
            </a:r>
          </a:p>
        </p:txBody>
      </p:sp>
    </p:spTree>
  </p:cSld>
  <p:clrMapOvr>
    <a:masterClrMapping/>
  </p:clrMapOvr>
  <p:transition advTm="840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402704.jpg"/>
          <p:cNvPicPr>
            <a:picLocks noChangeAspect="1"/>
          </p:cNvPicPr>
          <p:nvPr/>
        </p:nvPicPr>
        <p:blipFill>
          <a:blip r:embed="rId3" cstate="print"/>
          <a:srcRect l="2081" r="87506"/>
          <a:stretch>
            <a:fillRect/>
          </a:stretch>
        </p:blipFill>
        <p:spPr>
          <a:xfrm>
            <a:off x="-285784" y="0"/>
            <a:ext cx="1071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00972" cy="440055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Повышение уровня усвоения коми языка.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Совершенствование педагогического мастерства, использование передовых технологий в обучении дошкольников коми языку.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Налаживание тесного сотрудничества коллектива ДОУ с семьёй в вопросах дополнительного образования дошкольников.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Разнообразие игровой развивающей среды.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Научно – методическое обеспечение </a:t>
            </a:r>
            <a:r>
              <a:rPr lang="ru-RU" sz="2000" b="1" dirty="0" err="1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solidFill>
                  <a:srgbClr val="FF0066"/>
                </a:solidFill>
                <a:effectLst/>
                <a:latin typeface="Century Schoolbook" pitchFamily="18" charset="0"/>
                <a:cs typeface="Times New Roman" pitchFamily="18" charset="0"/>
              </a:rPr>
              <a:t> – образовательного процесса по вопросам обучения детей коми языку</a:t>
            </a:r>
          </a:p>
          <a:p>
            <a:pPr eaLnBrk="1" hangingPunct="1">
              <a:buNone/>
              <a:defRPr/>
            </a:pPr>
            <a:endParaRPr lang="ru-RU" sz="28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                                          </a:t>
            </a:r>
          </a:p>
          <a:p>
            <a:pPr eaLnBrk="1" hangingPunct="1"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                                      </a:t>
            </a:r>
          </a:p>
          <a:p>
            <a:pPr eaLnBrk="1" hangingPunct="1"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                                       </a:t>
            </a:r>
          </a:p>
          <a:p>
            <a:pPr eaLnBrk="1" hangingPunct="1"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                          </a:t>
            </a:r>
          </a:p>
          <a:p>
            <a:pPr eaLnBrk="1" hangingPunct="1"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cs typeface="Times New Roman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cs typeface="Times New Roman" pitchFamily="18" charset="0"/>
              </a:rPr>
              <a:t>       </a:t>
            </a:r>
          </a:p>
        </p:txBody>
      </p:sp>
    </p:spTree>
    <p:custDataLst>
      <p:tags r:id="rId1"/>
    </p:custDataLst>
  </p:cSld>
  <p:clrMapOvr>
    <a:masterClrMapping/>
  </p:clrMapOvr>
  <p:transition advTm="14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4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4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4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4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4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4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840"/>
                            </p:stCondLst>
                            <p:childTnLst>
                              <p:par>
                                <p:cTn id="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840"/>
                            </p:stCondLst>
                            <p:childTnLst>
                              <p:par>
                                <p:cTn id="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84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Scanned-06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357158" y="1142984"/>
            <a:ext cx="8266342" cy="53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14314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>
                <a:solidFill>
                  <a:srgbClr val="00FF00"/>
                </a:solidFill>
                <a:cs typeface="Times New Roman" pitchFamily="18" charset="0"/>
              </a:rPr>
              <a:t>Методы исследования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20" y="1214422"/>
            <a:ext cx="7858180" cy="54292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Наблюдения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Игровая деятельность</a:t>
            </a:r>
            <a:endParaRPr lang="ru-RU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Экспериментальная деятельность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Беседы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Диагностика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Срезы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Опросы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Анкетирование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Моделирование игры - занятия</a:t>
            </a:r>
          </a:p>
        </p:txBody>
      </p:sp>
    </p:spTree>
  </p:cSld>
  <p:clrMapOvr>
    <a:masterClrMapping/>
  </p:clrMapOvr>
  <p:transition advTm="54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402704.jpg"/>
          <p:cNvPicPr>
            <a:picLocks noChangeAspect="1"/>
          </p:cNvPicPr>
          <p:nvPr/>
        </p:nvPicPr>
        <p:blipFill>
          <a:blip r:embed="rId2" cstate="print"/>
          <a:srcRect l="2081" r="87506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867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FF00"/>
                </a:solidFill>
                <a:latin typeface="Century Schoolbook" pitchFamily="18" charset="0"/>
                <a:cs typeface="Times New Roman" pitchFamily="18" charset="0"/>
              </a:rPr>
              <a:t>Этапы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258043" cy="51673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  <a:latin typeface="Century Schoolbook" pitchFamily="18" charset="0"/>
                <a:cs typeface="Times New Roman" pitchFamily="18" charset="0"/>
              </a:rPr>
              <a:t>1 этап – подготовительный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Срок: сентябрь 2010 – февраль 2011г.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2 этап – практический</a:t>
            </a:r>
          </a:p>
          <a:p>
            <a:pPr eaLnBrk="1" hangingPunct="1"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Срок:  март 2011 – март 2012г.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3 этап – заключительный</a:t>
            </a:r>
          </a:p>
          <a:p>
            <a:pPr eaLnBrk="1" hangingPunct="1">
              <a:buNone/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Срок: апрель 2012 – май 2012г.</a:t>
            </a:r>
          </a:p>
          <a:p>
            <a:pPr eaLnBrk="1" hangingPunct="1">
              <a:buNone/>
              <a:defRPr/>
            </a:pP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Резервное время – 3 месяца</a:t>
            </a:r>
          </a:p>
        </p:txBody>
      </p:sp>
    </p:spTree>
  </p:cSld>
  <p:clrMapOvr>
    <a:masterClrMapping/>
  </p:clrMapOvr>
  <p:transition advTm="13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Century Schoolbook" pitchFamily="18" charset="0"/>
                <a:cs typeface="Times New Roman" pitchFamily="18" charset="0"/>
              </a:rPr>
              <a:t>1 этап – подготовительный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Срок: сентябрь 2010 – февраль 2011г.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Заявка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Договор о сотрудничестве с Управлением образования МР «Печора»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Приказ «Об организации экспериментальной деятельности в ДОУ»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Создание условий (литература, пособия, программы, подборки игр  и т.д.)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Первичная диагностика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Работа с родителями (анкетирование, родительское собрание)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1500</TotalTime>
  <Words>715</Words>
  <Application>Microsoft Office PowerPoint</Application>
  <PresentationFormat>Экран (4:3)</PresentationFormat>
  <Paragraphs>176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Текстура</vt:lpstr>
      <vt:lpstr>Тема эксперимента: </vt:lpstr>
      <vt:lpstr>Цель эксперимента</vt:lpstr>
      <vt:lpstr> Объект исследования: использование детьми коми языка в игровой деятельности </vt:lpstr>
      <vt:lpstr>Задачи эксперимента</vt:lpstr>
      <vt:lpstr>Гипотеза </vt:lpstr>
      <vt:lpstr>Ожидаемые результаты:</vt:lpstr>
      <vt:lpstr> Методы исследования </vt:lpstr>
      <vt:lpstr>Этапы проекта:</vt:lpstr>
      <vt:lpstr>1 этап – подготовительный Срок: сентябрь 2010 – февраль 2011г. </vt:lpstr>
      <vt:lpstr>Исследование влияния изучения коми языка  на развитие дошкольника:</vt:lpstr>
      <vt:lpstr>Первичная диагностика</vt:lpstr>
      <vt:lpstr>      </vt:lpstr>
      <vt:lpstr>Модель игрового занятия</vt:lpstr>
      <vt:lpstr>Овладению  коми языком  способствуют:</vt:lpstr>
      <vt:lpstr>Планирование игровой деятельности</vt:lpstr>
      <vt:lpstr>Словарь</vt:lpstr>
      <vt:lpstr>Диалог</vt:lpstr>
      <vt:lpstr>Театрализованные игры на коми языке</vt:lpstr>
      <vt:lpstr>Слайд 19</vt:lpstr>
      <vt:lpstr>К концу обучения дети могут:</vt:lpstr>
      <vt:lpstr>Желаем творческих успехов  в обучении детей коми языку!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user37</dc:creator>
  <cp:lastModifiedBy>МАДОУ</cp:lastModifiedBy>
  <cp:revision>150</cp:revision>
  <dcterms:created xsi:type="dcterms:W3CDTF">2009-03-30T10:45:18Z</dcterms:created>
  <dcterms:modified xsi:type="dcterms:W3CDTF">2012-10-28T09:43:39Z</dcterms:modified>
</cp:coreProperties>
</file>